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6858000" cy="9906000" type="A4"/>
  <p:notesSz cx="6858000" cy="9144000"/>
  <p:defaultTextStyle>
    <a:defPPr>
      <a:defRPr lang="ja-JP"/>
    </a:defPPr>
    <a:lvl1pPr marL="0" algn="l" defTabSz="1075334" rtl="0" eaLnBrk="1" latinLnBrk="0" hangingPunct="1">
      <a:defRPr kumimoji="1" sz="2117" kern="1200">
        <a:solidFill>
          <a:schemeClr val="tx1"/>
        </a:solidFill>
        <a:latin typeface="+mn-lt"/>
        <a:ea typeface="+mn-ea"/>
        <a:cs typeface="+mn-cs"/>
      </a:defRPr>
    </a:lvl1pPr>
    <a:lvl2pPr marL="537667" algn="l" defTabSz="1075334" rtl="0" eaLnBrk="1" latinLnBrk="0" hangingPunct="1">
      <a:defRPr kumimoji="1" sz="2117" kern="1200">
        <a:solidFill>
          <a:schemeClr val="tx1"/>
        </a:solidFill>
        <a:latin typeface="+mn-lt"/>
        <a:ea typeface="+mn-ea"/>
        <a:cs typeface="+mn-cs"/>
      </a:defRPr>
    </a:lvl2pPr>
    <a:lvl3pPr marL="1075334" algn="l" defTabSz="1075334" rtl="0" eaLnBrk="1" latinLnBrk="0" hangingPunct="1">
      <a:defRPr kumimoji="1" sz="2117" kern="1200">
        <a:solidFill>
          <a:schemeClr val="tx1"/>
        </a:solidFill>
        <a:latin typeface="+mn-lt"/>
        <a:ea typeface="+mn-ea"/>
        <a:cs typeface="+mn-cs"/>
      </a:defRPr>
    </a:lvl3pPr>
    <a:lvl4pPr marL="1613002" algn="l" defTabSz="1075334" rtl="0" eaLnBrk="1" latinLnBrk="0" hangingPunct="1">
      <a:defRPr kumimoji="1" sz="2117" kern="1200">
        <a:solidFill>
          <a:schemeClr val="tx1"/>
        </a:solidFill>
        <a:latin typeface="+mn-lt"/>
        <a:ea typeface="+mn-ea"/>
        <a:cs typeface="+mn-cs"/>
      </a:defRPr>
    </a:lvl4pPr>
    <a:lvl5pPr marL="2150669" algn="l" defTabSz="1075334" rtl="0" eaLnBrk="1" latinLnBrk="0" hangingPunct="1">
      <a:defRPr kumimoji="1" sz="2117" kern="1200">
        <a:solidFill>
          <a:schemeClr val="tx1"/>
        </a:solidFill>
        <a:latin typeface="+mn-lt"/>
        <a:ea typeface="+mn-ea"/>
        <a:cs typeface="+mn-cs"/>
      </a:defRPr>
    </a:lvl5pPr>
    <a:lvl6pPr marL="2688336" algn="l" defTabSz="1075334" rtl="0" eaLnBrk="1" latinLnBrk="0" hangingPunct="1">
      <a:defRPr kumimoji="1" sz="2117" kern="1200">
        <a:solidFill>
          <a:schemeClr val="tx1"/>
        </a:solidFill>
        <a:latin typeface="+mn-lt"/>
        <a:ea typeface="+mn-ea"/>
        <a:cs typeface="+mn-cs"/>
      </a:defRPr>
    </a:lvl6pPr>
    <a:lvl7pPr marL="3226003" algn="l" defTabSz="1075334" rtl="0" eaLnBrk="1" latinLnBrk="0" hangingPunct="1">
      <a:defRPr kumimoji="1" sz="2117" kern="1200">
        <a:solidFill>
          <a:schemeClr val="tx1"/>
        </a:solidFill>
        <a:latin typeface="+mn-lt"/>
        <a:ea typeface="+mn-ea"/>
        <a:cs typeface="+mn-cs"/>
      </a:defRPr>
    </a:lvl7pPr>
    <a:lvl8pPr marL="3763670" algn="l" defTabSz="1075334" rtl="0" eaLnBrk="1" latinLnBrk="0" hangingPunct="1">
      <a:defRPr kumimoji="1" sz="2117" kern="1200">
        <a:solidFill>
          <a:schemeClr val="tx1"/>
        </a:solidFill>
        <a:latin typeface="+mn-lt"/>
        <a:ea typeface="+mn-ea"/>
        <a:cs typeface="+mn-cs"/>
      </a:defRPr>
    </a:lvl8pPr>
    <a:lvl9pPr marL="4301338" algn="l" defTabSz="1075334" rtl="0" eaLnBrk="1" latinLnBrk="0" hangingPunct="1">
      <a:defRPr kumimoji="1" sz="2117"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6" autoAdjust="0"/>
    <p:restoredTop sz="94660"/>
  </p:normalViewPr>
  <p:slideViewPr>
    <p:cSldViewPr snapToGrid="0">
      <p:cViewPr varScale="1">
        <p:scale>
          <a:sx n="83" d="100"/>
          <a:sy n="83" d="100"/>
        </p:scale>
        <p:origin x="289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36B850BB-9C36-4B89-8606-995B6851C11A}" type="datetimeFigureOut">
              <a:rPr kumimoji="1" lang="ja-JP" altLang="en-US" smtClean="0"/>
              <a:t>2020/5/12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D199F9D-7BCE-4ED2-85E3-431747D473BF}" type="slidenum">
              <a:rPr kumimoji="1" lang="ja-JP" altLang="en-US" smtClean="0"/>
              <a:t>‹#›</a:t>
            </a:fld>
            <a:endParaRPr kumimoji="1" lang="ja-JP" altLang="en-US"/>
          </a:p>
        </p:txBody>
      </p:sp>
    </p:spTree>
    <p:extLst>
      <p:ext uri="{BB962C8B-B14F-4D97-AF65-F5344CB8AC3E}">
        <p14:creationId xmlns:p14="http://schemas.microsoft.com/office/powerpoint/2010/main" val="527532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6B850BB-9C36-4B89-8606-995B6851C11A}" type="datetimeFigureOut">
              <a:rPr kumimoji="1" lang="ja-JP" altLang="en-US" smtClean="0"/>
              <a:t>2020/5/12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D199F9D-7BCE-4ED2-85E3-431747D473BF}" type="slidenum">
              <a:rPr kumimoji="1" lang="ja-JP" altLang="en-US" smtClean="0"/>
              <a:t>‹#›</a:t>
            </a:fld>
            <a:endParaRPr kumimoji="1" lang="ja-JP" altLang="en-US"/>
          </a:p>
        </p:txBody>
      </p:sp>
    </p:spTree>
    <p:extLst>
      <p:ext uri="{BB962C8B-B14F-4D97-AF65-F5344CB8AC3E}">
        <p14:creationId xmlns:p14="http://schemas.microsoft.com/office/powerpoint/2010/main" val="2270648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6B850BB-9C36-4B89-8606-995B6851C11A}" type="datetimeFigureOut">
              <a:rPr kumimoji="1" lang="ja-JP" altLang="en-US" smtClean="0"/>
              <a:t>2020/5/12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D199F9D-7BCE-4ED2-85E3-431747D473BF}" type="slidenum">
              <a:rPr kumimoji="1" lang="ja-JP" altLang="en-US" smtClean="0"/>
              <a:t>‹#›</a:t>
            </a:fld>
            <a:endParaRPr kumimoji="1" lang="ja-JP" altLang="en-US"/>
          </a:p>
        </p:txBody>
      </p:sp>
    </p:spTree>
    <p:extLst>
      <p:ext uri="{BB962C8B-B14F-4D97-AF65-F5344CB8AC3E}">
        <p14:creationId xmlns:p14="http://schemas.microsoft.com/office/powerpoint/2010/main" val="11292780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36B850BB-9C36-4B89-8606-995B6851C11A}" type="datetimeFigureOut">
              <a:rPr kumimoji="1" lang="ja-JP" altLang="en-US" smtClean="0"/>
              <a:t>2020/5/12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D199F9D-7BCE-4ED2-85E3-431747D473BF}" type="slidenum">
              <a:rPr kumimoji="1" lang="ja-JP" altLang="en-US" smtClean="0"/>
              <a:t>‹#›</a:t>
            </a:fld>
            <a:endParaRPr kumimoji="1" lang="ja-JP" altLang="en-US"/>
          </a:p>
        </p:txBody>
      </p:sp>
    </p:spTree>
    <p:extLst>
      <p:ext uri="{BB962C8B-B14F-4D97-AF65-F5344CB8AC3E}">
        <p14:creationId xmlns:p14="http://schemas.microsoft.com/office/powerpoint/2010/main" val="24446333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36B850BB-9C36-4B89-8606-995B6851C11A}" type="datetimeFigureOut">
              <a:rPr kumimoji="1" lang="ja-JP" altLang="en-US" smtClean="0"/>
              <a:t>2020/5/12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D199F9D-7BCE-4ED2-85E3-431747D473BF}" type="slidenum">
              <a:rPr kumimoji="1" lang="ja-JP" altLang="en-US" smtClean="0"/>
              <a:t>‹#›</a:t>
            </a:fld>
            <a:endParaRPr kumimoji="1" lang="ja-JP" altLang="en-US"/>
          </a:p>
        </p:txBody>
      </p:sp>
    </p:spTree>
    <p:extLst>
      <p:ext uri="{BB962C8B-B14F-4D97-AF65-F5344CB8AC3E}">
        <p14:creationId xmlns:p14="http://schemas.microsoft.com/office/powerpoint/2010/main" val="1162121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36B850BB-9C36-4B89-8606-995B6851C11A}" type="datetimeFigureOut">
              <a:rPr kumimoji="1" lang="ja-JP" altLang="en-US" smtClean="0"/>
              <a:t>2020/5/12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D199F9D-7BCE-4ED2-85E3-431747D473BF}" type="slidenum">
              <a:rPr kumimoji="1" lang="ja-JP" altLang="en-US" smtClean="0"/>
              <a:t>‹#›</a:t>
            </a:fld>
            <a:endParaRPr kumimoji="1" lang="ja-JP" altLang="en-US"/>
          </a:p>
        </p:txBody>
      </p:sp>
    </p:spTree>
    <p:extLst>
      <p:ext uri="{BB962C8B-B14F-4D97-AF65-F5344CB8AC3E}">
        <p14:creationId xmlns:p14="http://schemas.microsoft.com/office/powerpoint/2010/main" val="1317994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B850BB-9C36-4B89-8606-995B6851C11A}" type="datetimeFigureOut">
              <a:rPr kumimoji="1" lang="ja-JP" altLang="en-US" smtClean="0"/>
              <a:t>2020/5/12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D199F9D-7BCE-4ED2-85E3-431747D473BF}" type="slidenum">
              <a:rPr kumimoji="1" lang="ja-JP" altLang="en-US" smtClean="0"/>
              <a:t>‹#›</a:t>
            </a:fld>
            <a:endParaRPr kumimoji="1" lang="ja-JP" altLang="en-US"/>
          </a:p>
        </p:txBody>
      </p:sp>
    </p:spTree>
    <p:extLst>
      <p:ext uri="{BB962C8B-B14F-4D97-AF65-F5344CB8AC3E}">
        <p14:creationId xmlns:p14="http://schemas.microsoft.com/office/powerpoint/2010/main" val="3442510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6B850BB-9C36-4B89-8606-995B6851C11A}" type="datetimeFigureOut">
              <a:rPr kumimoji="1" lang="ja-JP" altLang="en-US" smtClean="0"/>
              <a:t>2020/5/12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D199F9D-7BCE-4ED2-85E3-431747D473BF}" type="slidenum">
              <a:rPr kumimoji="1" lang="ja-JP" altLang="en-US" smtClean="0"/>
              <a:t>‹#›</a:t>
            </a:fld>
            <a:endParaRPr kumimoji="1" lang="ja-JP" altLang="en-US"/>
          </a:p>
        </p:txBody>
      </p:sp>
    </p:spTree>
    <p:extLst>
      <p:ext uri="{BB962C8B-B14F-4D97-AF65-F5344CB8AC3E}">
        <p14:creationId xmlns:p14="http://schemas.microsoft.com/office/powerpoint/2010/main" val="3228532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6B850BB-9C36-4B89-8606-995B6851C11A}" type="datetimeFigureOut">
              <a:rPr kumimoji="1" lang="ja-JP" altLang="en-US" smtClean="0"/>
              <a:t>2020/5/12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D199F9D-7BCE-4ED2-85E3-431747D473BF}" type="slidenum">
              <a:rPr kumimoji="1" lang="ja-JP" altLang="en-US" smtClean="0"/>
              <a:t>‹#›</a:t>
            </a:fld>
            <a:endParaRPr kumimoji="1" lang="ja-JP" altLang="en-US"/>
          </a:p>
        </p:txBody>
      </p:sp>
    </p:spTree>
    <p:extLst>
      <p:ext uri="{BB962C8B-B14F-4D97-AF65-F5344CB8AC3E}">
        <p14:creationId xmlns:p14="http://schemas.microsoft.com/office/powerpoint/2010/main" val="491902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6B850BB-9C36-4B89-8606-995B6851C11A}" type="datetimeFigureOut">
              <a:rPr kumimoji="1" lang="ja-JP" altLang="en-US" smtClean="0"/>
              <a:t>2020/5/12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D199F9D-7BCE-4ED2-85E3-431747D473BF}" type="slidenum">
              <a:rPr kumimoji="1" lang="ja-JP" altLang="en-US" smtClean="0"/>
              <a:t>‹#›</a:t>
            </a:fld>
            <a:endParaRPr kumimoji="1" lang="ja-JP" altLang="en-US"/>
          </a:p>
        </p:txBody>
      </p:sp>
    </p:spTree>
    <p:extLst>
      <p:ext uri="{BB962C8B-B14F-4D97-AF65-F5344CB8AC3E}">
        <p14:creationId xmlns:p14="http://schemas.microsoft.com/office/powerpoint/2010/main" val="34061134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6B850BB-9C36-4B89-8606-995B6851C11A}" type="datetimeFigureOut">
              <a:rPr kumimoji="1" lang="ja-JP" altLang="en-US" smtClean="0"/>
              <a:t>2020/5/12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D199F9D-7BCE-4ED2-85E3-431747D473BF}" type="slidenum">
              <a:rPr kumimoji="1" lang="ja-JP" altLang="en-US" smtClean="0"/>
              <a:t>‹#›</a:t>
            </a:fld>
            <a:endParaRPr kumimoji="1" lang="ja-JP" altLang="en-US"/>
          </a:p>
        </p:txBody>
      </p:sp>
    </p:spTree>
    <p:extLst>
      <p:ext uri="{BB962C8B-B14F-4D97-AF65-F5344CB8AC3E}">
        <p14:creationId xmlns:p14="http://schemas.microsoft.com/office/powerpoint/2010/main" val="3405821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36B850BB-9C36-4B89-8606-995B6851C11A}" type="datetimeFigureOut">
              <a:rPr kumimoji="1" lang="ja-JP" altLang="en-US" smtClean="0"/>
              <a:t>2020/5/12</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D199F9D-7BCE-4ED2-85E3-431747D473BF}" type="slidenum">
              <a:rPr kumimoji="1" lang="ja-JP" altLang="en-US" smtClean="0"/>
              <a:t>‹#›</a:t>
            </a:fld>
            <a:endParaRPr kumimoji="1" lang="ja-JP" altLang="en-US"/>
          </a:p>
        </p:txBody>
      </p:sp>
    </p:spTree>
    <p:extLst>
      <p:ext uri="{BB962C8B-B14F-4D97-AF65-F5344CB8AC3E}">
        <p14:creationId xmlns:p14="http://schemas.microsoft.com/office/powerpoint/2010/main" val="42331364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角丸四角形 29"/>
          <p:cNvSpPr/>
          <p:nvPr/>
        </p:nvSpPr>
        <p:spPr>
          <a:xfrm>
            <a:off x="228599" y="178905"/>
            <a:ext cx="6440558" cy="8845826"/>
          </a:xfrm>
          <a:prstGeom prst="roundRect">
            <a:avLst>
              <a:gd name="adj" fmla="val 4459"/>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p:cNvSpPr/>
          <p:nvPr/>
        </p:nvSpPr>
        <p:spPr>
          <a:xfrm>
            <a:off x="451554" y="1453079"/>
            <a:ext cx="6088393" cy="4093428"/>
          </a:xfrm>
          <a:prstGeom prst="rect">
            <a:avLst/>
          </a:prstGeom>
        </p:spPr>
        <p:txBody>
          <a:bodyPr wrap="square">
            <a:spAutoFit/>
          </a:bodyPr>
          <a:lstStyle/>
          <a:p>
            <a:pPr marL="342900" indent="-342900">
              <a:spcAft>
                <a:spcPts val="600"/>
              </a:spcAft>
              <a:buFont typeface="Wingdings" panose="05000000000000000000" pitchFamily="2" charset="2"/>
              <a:buChar char="l"/>
            </a:pPr>
            <a:r>
              <a:rPr lang="ja-JP" altLang="en-US" sz="2000" dirty="0">
                <a:latin typeface="Times New Roman" panose="02020603050405020304" pitchFamily="18" charset="0"/>
              </a:rPr>
              <a:t>新型コロナウイルス感染症拡大防止のための特別な措置として、ご自宅で電話や情報通信機器等を利用したお薬の説明・受け取りが可能となりました。</a:t>
            </a:r>
            <a:endParaRPr lang="en-US" altLang="ja-JP" sz="2000" dirty="0">
              <a:latin typeface="Times New Roman" panose="02020603050405020304" pitchFamily="18" charset="0"/>
            </a:endParaRPr>
          </a:p>
          <a:p>
            <a:pPr marL="342900" indent="-342900">
              <a:spcAft>
                <a:spcPts val="600"/>
              </a:spcAft>
              <a:buFont typeface="Wingdings" panose="05000000000000000000" pitchFamily="2" charset="2"/>
              <a:buChar char="l"/>
            </a:pPr>
            <a:r>
              <a:rPr lang="ja-JP" altLang="en-US" sz="2000" dirty="0">
                <a:latin typeface="Times New Roman" panose="02020603050405020304" pitchFamily="18" charset="0"/>
              </a:rPr>
              <a:t>お薬の配送料は、</a:t>
            </a:r>
            <a:r>
              <a:rPr lang="ja-JP" altLang="en-US" sz="2000" u="sng" dirty="0">
                <a:latin typeface="Times New Roman" panose="02020603050405020304" pitchFamily="18" charset="0"/>
              </a:rPr>
              <a:t>通常は患者様のご負担</a:t>
            </a:r>
            <a:r>
              <a:rPr lang="ja-JP" altLang="en-US" sz="2000" dirty="0">
                <a:latin typeface="Times New Roman" panose="02020603050405020304" pitchFamily="18" charset="0"/>
              </a:rPr>
              <a:t>となっておりますが、期間限定で国からその費用が補助されることとなりました。</a:t>
            </a:r>
            <a:endParaRPr lang="en-US" altLang="ja-JP" sz="2000" dirty="0">
              <a:latin typeface="Times New Roman" panose="02020603050405020304" pitchFamily="18" charset="0"/>
            </a:endParaRPr>
          </a:p>
          <a:p>
            <a:pPr marL="342900" indent="-342900">
              <a:spcAft>
                <a:spcPts val="600"/>
              </a:spcAft>
              <a:buFont typeface="Wingdings" panose="05000000000000000000" pitchFamily="2" charset="2"/>
              <a:buChar char="l"/>
            </a:pPr>
            <a:r>
              <a:rPr lang="ja-JP" altLang="en-US" sz="2000" dirty="0">
                <a:latin typeface="Times New Roman" panose="02020603050405020304" pitchFamily="18" charset="0"/>
              </a:rPr>
              <a:t>薬局の従業員がお薬を配送した場合は、</a:t>
            </a:r>
            <a:r>
              <a:rPr lang="en-US" altLang="ja-JP" sz="2000" dirty="0">
                <a:latin typeface="Times New Roman" panose="02020603050405020304" pitchFamily="18" charset="0"/>
              </a:rPr>
              <a:t>300</a:t>
            </a:r>
            <a:r>
              <a:rPr lang="ja-JP" altLang="en-US" sz="2000" dirty="0">
                <a:latin typeface="Times New Roman" panose="02020603050405020304" pitchFamily="18" charset="0"/>
              </a:rPr>
              <a:t>円のうち</a:t>
            </a:r>
            <a:r>
              <a:rPr lang="en-US" altLang="ja-JP" sz="2000" dirty="0">
                <a:latin typeface="Times New Roman" panose="02020603050405020304" pitchFamily="18" charset="0"/>
              </a:rPr>
              <a:t>200</a:t>
            </a:r>
            <a:r>
              <a:rPr lang="ja-JP" altLang="en-US" sz="2000" dirty="0">
                <a:latin typeface="Times New Roman" panose="02020603050405020304" pitchFamily="18" charset="0"/>
              </a:rPr>
              <a:t>円をご負担いただきます。</a:t>
            </a:r>
            <a:endParaRPr lang="en-US" altLang="ja-JP" sz="2000" dirty="0">
              <a:latin typeface="Times New Roman" panose="02020603050405020304" pitchFamily="18" charset="0"/>
            </a:endParaRPr>
          </a:p>
          <a:p>
            <a:pPr marL="342900" indent="-342900">
              <a:spcAft>
                <a:spcPts val="600"/>
              </a:spcAft>
              <a:buFont typeface="Wingdings" panose="05000000000000000000" pitchFamily="2" charset="2"/>
              <a:buChar char="l"/>
            </a:pPr>
            <a:r>
              <a:rPr lang="ja-JP" altLang="en-US" sz="2000" dirty="0">
                <a:latin typeface="Times New Roman" panose="02020603050405020304" pitchFamily="18" charset="0"/>
              </a:rPr>
              <a:t>振込手数料・代引き手数料などは補助の対象外で、患者様のご負担となっております。</a:t>
            </a:r>
            <a:endParaRPr lang="en-US" altLang="ja-JP" sz="2000" dirty="0">
              <a:latin typeface="Times New Roman" panose="02020603050405020304" pitchFamily="18" charset="0"/>
            </a:endParaRPr>
          </a:p>
          <a:p>
            <a:pPr marL="342900" indent="-342900">
              <a:buFont typeface="Wingdings" panose="05000000000000000000" pitchFamily="2" charset="2"/>
              <a:buChar char="l"/>
            </a:pPr>
            <a:r>
              <a:rPr lang="ja-JP" altLang="en-US" sz="2000" dirty="0">
                <a:latin typeface="Times New Roman" panose="02020603050405020304" pitchFamily="18" charset="0"/>
              </a:rPr>
              <a:t>患者様の状況やお薬の内容によっては来局していただく場合もあります。</a:t>
            </a:r>
            <a:endParaRPr lang="ja-JP" altLang="en-US" sz="2000" dirty="0"/>
          </a:p>
        </p:txBody>
      </p:sp>
      <p:sp>
        <p:nvSpPr>
          <p:cNvPr id="5" name="正方形/長方形 4"/>
          <p:cNvSpPr/>
          <p:nvPr/>
        </p:nvSpPr>
        <p:spPr>
          <a:xfrm>
            <a:off x="0" y="315177"/>
            <a:ext cx="6858000" cy="861774"/>
          </a:xfrm>
          <a:prstGeom prst="rect">
            <a:avLst/>
          </a:prstGeom>
        </p:spPr>
        <p:txBody>
          <a:bodyPr wrap="square">
            <a:spAutoFit/>
          </a:bodyPr>
          <a:lstStyle/>
          <a:p>
            <a:pPr algn="ctr"/>
            <a:r>
              <a:rPr lang="ja-JP" altLang="en-US" sz="3200" dirty="0">
                <a:latin typeface="Times New Roman" panose="02020603050405020304" pitchFamily="18" charset="0"/>
              </a:rPr>
              <a:t>薬局における薬剤交付支援事業</a:t>
            </a:r>
            <a:endParaRPr lang="en-US" altLang="ja-JP" sz="3200" dirty="0">
              <a:latin typeface="Times New Roman" panose="02020603050405020304" pitchFamily="18" charset="0"/>
            </a:endParaRPr>
          </a:p>
          <a:p>
            <a:pPr algn="ctr"/>
            <a:r>
              <a:rPr lang="ja-JP" altLang="en-US" sz="1800" dirty="0">
                <a:latin typeface="Times New Roman" panose="02020603050405020304" pitchFamily="18" charset="0"/>
              </a:rPr>
              <a:t>（薬剤の配送料について患者負担の一部が補助されます）</a:t>
            </a:r>
            <a:endParaRPr lang="ja-JP" altLang="en-US" sz="1800" dirty="0"/>
          </a:p>
        </p:txBody>
      </p:sp>
      <p:sp>
        <p:nvSpPr>
          <p:cNvPr id="6" name="正方形/長方形 5"/>
          <p:cNvSpPr/>
          <p:nvPr/>
        </p:nvSpPr>
        <p:spPr>
          <a:xfrm>
            <a:off x="402135" y="7965050"/>
            <a:ext cx="6197448" cy="738664"/>
          </a:xfrm>
          <a:prstGeom prst="rect">
            <a:avLst/>
          </a:prstGeom>
        </p:spPr>
        <p:txBody>
          <a:bodyPr wrap="square">
            <a:spAutoFit/>
          </a:bodyPr>
          <a:lstStyle/>
          <a:p>
            <a:r>
              <a:rPr lang="ja-JP" altLang="en-US" sz="1400" dirty="0">
                <a:latin typeface="Times New Roman" panose="02020603050405020304" pitchFamily="18" charset="0"/>
              </a:rPr>
              <a:t>◆配送方法等については、薬局の指定となりますので、ご了承ください。</a:t>
            </a:r>
            <a:endParaRPr lang="en-US" altLang="ja-JP" sz="1400" dirty="0">
              <a:latin typeface="Times New Roman" panose="02020603050405020304" pitchFamily="18" charset="0"/>
            </a:endParaRPr>
          </a:p>
          <a:p>
            <a:r>
              <a:rPr lang="ja-JP" altLang="en-US" sz="1400" dirty="0">
                <a:latin typeface="Times New Roman" panose="02020603050405020304" pitchFamily="18" charset="0"/>
              </a:rPr>
              <a:t>◆新型コロナウイルス感染症患者の自宅療養・宿泊施設療養に関する送料は無　　</a:t>
            </a:r>
            <a:endParaRPr lang="en-US" altLang="ja-JP" sz="1400" dirty="0">
              <a:latin typeface="Times New Roman" panose="02020603050405020304" pitchFamily="18" charset="0"/>
            </a:endParaRPr>
          </a:p>
          <a:p>
            <a:r>
              <a:rPr lang="ja-JP" altLang="en-US" sz="1400" dirty="0">
                <a:latin typeface="Times New Roman" panose="02020603050405020304" pitchFamily="18" charset="0"/>
              </a:rPr>
              <a:t>　 料となります。</a:t>
            </a:r>
            <a:endParaRPr lang="ja-JP" altLang="en-US" sz="1400" dirty="0"/>
          </a:p>
        </p:txBody>
      </p:sp>
      <p:graphicFrame>
        <p:nvGraphicFramePr>
          <p:cNvPr id="15" name="表 15">
            <a:extLst>
              <a:ext uri="{FF2B5EF4-FFF2-40B4-BE49-F238E27FC236}">
                <a16:creationId xmlns:a16="http://schemas.microsoft.com/office/drawing/2014/main" id="{B0E712EE-607F-4984-9E41-594309F75902}"/>
              </a:ext>
            </a:extLst>
          </p:cNvPr>
          <p:cNvGraphicFramePr>
            <a:graphicFrameLocks noGrp="1"/>
          </p:cNvGraphicFramePr>
          <p:nvPr>
            <p:extLst>
              <p:ext uri="{D42A27DB-BD31-4B8C-83A1-F6EECF244321}">
                <p14:modId xmlns:p14="http://schemas.microsoft.com/office/powerpoint/2010/main" val="563842909"/>
              </p:ext>
            </p:extLst>
          </p:nvPr>
        </p:nvGraphicFramePr>
        <p:xfrm>
          <a:off x="396240" y="5623560"/>
          <a:ext cx="6094287" cy="2072640"/>
        </p:xfrm>
        <a:graphic>
          <a:graphicData uri="http://schemas.openxmlformats.org/drawingml/2006/table">
            <a:tbl>
              <a:tblPr firstRow="1" bandRow="1">
                <a:tableStyleId>{5C22544A-7EE6-4342-B048-85BDC9FD1C3A}</a:tableStyleId>
              </a:tblPr>
              <a:tblGrid>
                <a:gridCol w="4130040">
                  <a:extLst>
                    <a:ext uri="{9D8B030D-6E8A-4147-A177-3AD203B41FA5}">
                      <a16:colId xmlns:a16="http://schemas.microsoft.com/office/drawing/2014/main" val="202321408"/>
                    </a:ext>
                  </a:extLst>
                </a:gridCol>
                <a:gridCol w="1964247">
                  <a:extLst>
                    <a:ext uri="{9D8B030D-6E8A-4147-A177-3AD203B41FA5}">
                      <a16:colId xmlns:a16="http://schemas.microsoft.com/office/drawing/2014/main" val="1323491665"/>
                    </a:ext>
                  </a:extLst>
                </a:gridCol>
              </a:tblGrid>
              <a:tr h="474303">
                <a:tc>
                  <a:txBody>
                    <a:bodyPr/>
                    <a:lstStyle/>
                    <a:p>
                      <a:pPr algn="ctr">
                        <a:lnSpc>
                          <a:spcPct val="150000"/>
                        </a:lnSpc>
                      </a:pPr>
                      <a:r>
                        <a:rPr kumimoji="1" lang="ja-JP" altLang="en-US" sz="1400" dirty="0"/>
                        <a:t>区分</a:t>
                      </a:r>
                    </a:p>
                  </a:txBody>
                  <a:tcPr/>
                </a:tc>
                <a:tc>
                  <a:txBody>
                    <a:bodyPr/>
                    <a:lstStyle/>
                    <a:p>
                      <a:pPr algn="ctr">
                        <a:lnSpc>
                          <a:spcPct val="150000"/>
                        </a:lnSpc>
                      </a:pPr>
                      <a:r>
                        <a:rPr kumimoji="1" lang="ja-JP" altLang="en-US" sz="1400" dirty="0"/>
                        <a:t>対象</a:t>
                      </a:r>
                    </a:p>
                  </a:txBody>
                  <a:tcPr/>
                </a:tc>
                <a:extLst>
                  <a:ext uri="{0D108BD9-81ED-4DB2-BD59-A6C34878D82A}">
                    <a16:rowId xmlns:a16="http://schemas.microsoft.com/office/drawing/2014/main" val="36879311"/>
                  </a:ext>
                </a:extLst>
              </a:tr>
              <a:tr h="662725">
                <a:tc>
                  <a:txBody>
                    <a:bodyPr/>
                    <a:lstStyle/>
                    <a:p>
                      <a:r>
                        <a:rPr kumimoji="1" lang="ja-JP" altLang="en-US" sz="1600" dirty="0"/>
                        <a:t>新型コロナウイルス感染症の軽症者で、宿泊療養または自宅療養の方</a:t>
                      </a:r>
                    </a:p>
                  </a:txBody>
                  <a:tcPr/>
                </a:tc>
                <a:tc>
                  <a:txBody>
                    <a:bodyPr/>
                    <a:lstStyle/>
                    <a:p>
                      <a:r>
                        <a:rPr kumimoji="1" lang="ja-JP" altLang="en-US" sz="1600" dirty="0"/>
                        <a:t>全額補助対象</a:t>
                      </a:r>
                    </a:p>
                  </a:txBody>
                  <a:tcPr/>
                </a:tc>
                <a:extLst>
                  <a:ext uri="{0D108BD9-81ED-4DB2-BD59-A6C34878D82A}">
                    <a16:rowId xmlns:a16="http://schemas.microsoft.com/office/drawing/2014/main" val="4250578192"/>
                  </a:ext>
                </a:extLst>
              </a:tr>
              <a:tr h="935612">
                <a:tc>
                  <a:txBody>
                    <a:bodyPr/>
                    <a:lstStyle/>
                    <a:p>
                      <a:r>
                        <a:rPr kumimoji="1" lang="ja-JP" altLang="en-US" sz="1600" dirty="0"/>
                        <a:t>上記以外の方（新型コロナウイルス感染症拡大防止のため、ご自宅でのお薬の説明、薬の受取りをご希望の方）</a:t>
                      </a:r>
                    </a:p>
                  </a:txBody>
                  <a:tcPr/>
                </a:tc>
                <a:tc>
                  <a:txBody>
                    <a:bodyPr/>
                    <a:lstStyle/>
                    <a:p>
                      <a:r>
                        <a:rPr kumimoji="1" lang="ja-JP" altLang="en-US" sz="1600" dirty="0"/>
                        <a:t>２００円は患者負担</a:t>
                      </a:r>
                      <a:endParaRPr kumimoji="1" lang="en-US" altLang="ja-JP" sz="1600" dirty="0"/>
                    </a:p>
                    <a:p>
                      <a:r>
                        <a:rPr kumimoji="1" lang="ja-JP" altLang="en-US" sz="1600" dirty="0"/>
                        <a:t>（残額は補助対象）</a:t>
                      </a:r>
                    </a:p>
                  </a:txBody>
                  <a:tcPr/>
                </a:tc>
                <a:extLst>
                  <a:ext uri="{0D108BD9-81ED-4DB2-BD59-A6C34878D82A}">
                    <a16:rowId xmlns:a16="http://schemas.microsoft.com/office/drawing/2014/main" val="2236091014"/>
                  </a:ext>
                </a:extLst>
              </a:tr>
            </a:tbl>
          </a:graphicData>
        </a:graphic>
      </p:graphicFrame>
      <p:sp>
        <p:nvSpPr>
          <p:cNvPr id="25" name="正方形/長方形 24">
            <a:extLst>
              <a:ext uri="{FF2B5EF4-FFF2-40B4-BE49-F238E27FC236}">
                <a16:creationId xmlns:a16="http://schemas.microsoft.com/office/drawing/2014/main" id="{D60876C1-07AF-46C7-8635-ADD90DCE16F4}"/>
              </a:ext>
            </a:extLst>
          </p:cNvPr>
          <p:cNvSpPr/>
          <p:nvPr/>
        </p:nvSpPr>
        <p:spPr>
          <a:xfrm>
            <a:off x="1245863" y="9067603"/>
            <a:ext cx="4366273" cy="523220"/>
          </a:xfrm>
          <a:prstGeom prst="rect">
            <a:avLst/>
          </a:prstGeom>
        </p:spPr>
        <p:txBody>
          <a:bodyPr wrap="square">
            <a:spAutoFit/>
          </a:bodyPr>
          <a:lstStyle/>
          <a:p>
            <a:r>
              <a:rPr lang="ja-JP" altLang="en-US" sz="2000" dirty="0">
                <a:latin typeface="Times New Roman" panose="02020603050405020304" pitchFamily="18" charset="0"/>
              </a:rPr>
              <a:t>一般社団法人　</a:t>
            </a:r>
            <a:r>
              <a:rPr lang="ja-JP" altLang="en-US" sz="2800" dirty="0">
                <a:latin typeface="Times New Roman" panose="02020603050405020304" pitchFamily="18" charset="0"/>
              </a:rPr>
              <a:t>沖縄県薬剤師会</a:t>
            </a:r>
            <a:endParaRPr lang="en-US" altLang="ja-JP" sz="2000" dirty="0">
              <a:latin typeface="Times New Roman" panose="02020603050405020304" pitchFamily="18" charset="0"/>
            </a:endParaRPr>
          </a:p>
        </p:txBody>
      </p:sp>
    </p:spTree>
    <p:extLst>
      <p:ext uri="{BB962C8B-B14F-4D97-AF65-F5344CB8AC3E}">
        <p14:creationId xmlns:p14="http://schemas.microsoft.com/office/powerpoint/2010/main" val="207959226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687</TotalTime>
  <Words>249</Words>
  <Application>Microsoft Office PowerPoint</Application>
  <PresentationFormat>A4 210 x 297 mm</PresentationFormat>
  <Paragraphs>18</Paragraphs>
  <Slides>1</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Arial</vt:lpstr>
      <vt:lpstr>Calibri</vt:lpstr>
      <vt:lpstr>Calibri Light</vt:lpstr>
      <vt:lpstr>Times New Roman</vt:lpstr>
      <vt:lpstr>Wingdings</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toyomi atsushi</dc:creator>
  <cp:lastModifiedBy>薬事情報センター DI1</cp:lastModifiedBy>
  <cp:revision>20</cp:revision>
  <dcterms:created xsi:type="dcterms:W3CDTF">2020-05-05T04:03:42Z</dcterms:created>
  <dcterms:modified xsi:type="dcterms:W3CDTF">2020-05-12T08:18:23Z</dcterms:modified>
</cp:coreProperties>
</file>